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7" r:id="rId4"/>
    <p:sldId id="264" r:id="rId5"/>
    <p:sldId id="258" r:id="rId6"/>
    <p:sldId id="259" r:id="rId7"/>
    <p:sldId id="260" r:id="rId8"/>
    <p:sldId id="261" r:id="rId9"/>
    <p:sldId id="266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10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4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589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53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5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2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39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02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60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3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5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96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ABD96-EBCF-614F-9CCA-C47ECA689902}" type="datetimeFigureOut">
              <a:rPr lang="en-US" smtClean="0"/>
              <a:t>9/24/15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2D19D-0B7F-D941-A497-5D10AE08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5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_3vVjyqkwrw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hyperlink" Target="http://www.youtube.com/watch?v=FxpC-8f--xo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0667" y="3866445"/>
            <a:ext cx="4741334" cy="2104672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Chapter 22 Section 3</a:t>
            </a:r>
            <a:br>
              <a:rPr lang="en-US" sz="5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</a:br>
            <a:r>
              <a:rPr lang="en-US" sz="5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Earth’s Moon</a:t>
            </a:r>
            <a:endParaRPr lang="en-US" sz="5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460076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Moon’s First Birthday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5956"/>
            <a:ext cx="8229600" cy="54403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Origin of Moon: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merican Typewriter"/>
                <a:cs typeface="American Typewriter"/>
              </a:rPr>
              <a:t>Impact Theory</a:t>
            </a:r>
          </a:p>
          <a:p>
            <a:pPr lvl="1"/>
            <a:r>
              <a:rPr lang="en-US" dirty="0" smtClean="0">
                <a:latin typeface="American Typewriter"/>
                <a:cs typeface="American Typewriter"/>
              </a:rPr>
              <a:t>During solar system formation</a:t>
            </a:r>
          </a:p>
          <a:p>
            <a:pPr lvl="1"/>
            <a:r>
              <a:rPr lang="en-US" dirty="0" smtClean="0">
                <a:latin typeface="American Typewriter"/>
                <a:cs typeface="American Typewriter"/>
              </a:rPr>
              <a:t>Body about the size of Mars impacted Earth</a:t>
            </a:r>
          </a:p>
          <a:p>
            <a:pPr lvl="1"/>
            <a:r>
              <a:rPr lang="en-US" dirty="0" smtClean="0">
                <a:latin typeface="American Typewriter"/>
                <a:cs typeface="American Typewriter"/>
              </a:rPr>
              <a:t>Liquefied Earth’s surface &amp; ejected crustal &amp; mantle rock </a:t>
            </a:r>
          </a:p>
          <a:p>
            <a:pPr lvl="2"/>
            <a:r>
              <a:rPr lang="en-US" dirty="0" smtClean="0">
                <a:latin typeface="American Typewriter"/>
                <a:cs typeface="American Typewriter"/>
              </a:rPr>
              <a:t>This debris entered orbit around Earth &amp; accreted to form Moon 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Support: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latin typeface="American Typewriter"/>
                <a:cs typeface="American Typewriter"/>
              </a:rPr>
              <a:t>I</a:t>
            </a:r>
            <a:r>
              <a:rPr lang="en-US" dirty="0" smtClean="0">
                <a:latin typeface="American Typewriter"/>
                <a:cs typeface="American Typewriter"/>
              </a:rPr>
              <a:t>ron-poor mantle &amp; crustal rocks </a:t>
            </a:r>
            <a:r>
              <a:rPr lang="en-US" dirty="0" smtClean="0">
                <a:latin typeface="American Typewriter"/>
                <a:cs typeface="American Typewriter"/>
                <a:sym typeface="Wingdings"/>
              </a:rPr>
              <a:t> Moon’s core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atin typeface="American Typewriter"/>
                <a:cs typeface="American Typewriter"/>
                <a:sym typeface="Wingdings"/>
              </a:rPr>
              <a:t>Zinc isotopes</a:t>
            </a:r>
          </a:p>
          <a:p>
            <a:pPr marL="1371600" lvl="2" indent="-514350"/>
            <a:r>
              <a:rPr lang="en-US" dirty="0" smtClean="0">
                <a:latin typeface="American Typewriter"/>
                <a:cs typeface="American Typewriter"/>
                <a:sym typeface="Wingdings"/>
              </a:rPr>
              <a:t>Traces of zinc found on Moon more heavy/less light in comparison to Earth</a:t>
            </a:r>
          </a:p>
          <a:p>
            <a:pPr marL="1371600" lvl="2" indent="-514350"/>
            <a:r>
              <a:rPr lang="en-US" dirty="0" smtClean="0">
                <a:latin typeface="American Typewriter"/>
                <a:cs typeface="American Typewriter"/>
                <a:sym typeface="Wingdings"/>
              </a:rPr>
              <a:t>Moon went through intense evaporation (heat) event early on</a:t>
            </a:r>
          </a:p>
          <a:p>
            <a:pPr marL="1371600" lvl="2" indent="-514350"/>
            <a:r>
              <a:rPr lang="en-US" dirty="0" smtClean="0">
                <a:latin typeface="American Typewriter"/>
                <a:cs typeface="American Typewriter"/>
                <a:sym typeface="Wingdings"/>
              </a:rPr>
              <a:t>Intense temperatures allowed lighter zinc isotopes to evaporate leaving behind more of the heavier zinc isotopes </a:t>
            </a:r>
          </a:p>
        </p:txBody>
      </p:sp>
    </p:spTree>
    <p:extLst>
      <p:ext uri="{BB962C8B-B14F-4D97-AF65-F5344CB8AC3E}">
        <p14:creationId xmlns:p14="http://schemas.microsoft.com/office/powerpoint/2010/main" val="1927970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Impact Theory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338" y="1221700"/>
            <a:ext cx="7446034" cy="563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72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019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Timeline of Moon’s Life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8981"/>
            <a:ext cx="4102775" cy="5314717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300" dirty="0" smtClean="0">
                <a:latin typeface="American Typewriter"/>
                <a:cs typeface="American Typewriter"/>
              </a:rPr>
              <a:t>Formation: formed very “quickly” (few million </a:t>
            </a:r>
            <a:r>
              <a:rPr lang="en-US" sz="2300" dirty="0" err="1" smtClean="0">
                <a:latin typeface="American Typewriter"/>
                <a:cs typeface="American Typewriter"/>
              </a:rPr>
              <a:t>yrs</a:t>
            </a:r>
            <a:r>
              <a:rPr lang="en-US" sz="2300" dirty="0" smtClean="0">
                <a:latin typeface="American Typewriter"/>
                <a:cs typeface="American Typewriter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dirty="0" smtClean="0">
                <a:latin typeface="American Typewriter"/>
                <a:cs typeface="American Typewriter"/>
              </a:rPr>
              <a:t>Early: formed as liquid and differentiated</a:t>
            </a:r>
          </a:p>
          <a:p>
            <a:pPr marL="914400" lvl="1" indent="-514350"/>
            <a:r>
              <a:rPr lang="en-US" sz="2300" dirty="0" smtClean="0">
                <a:latin typeface="American Typewriter"/>
                <a:cs typeface="American Typewriter"/>
              </a:rPr>
              <a:t>Meteor impacted solid crust ~4 billion </a:t>
            </a:r>
            <a:r>
              <a:rPr lang="en-US" sz="2300" dirty="0" err="1" smtClean="0">
                <a:latin typeface="American Typewriter"/>
                <a:cs typeface="American Typewriter"/>
              </a:rPr>
              <a:t>yrs</a:t>
            </a:r>
            <a:r>
              <a:rPr lang="en-US" sz="2300" dirty="0" smtClean="0">
                <a:latin typeface="American Typewriter"/>
                <a:cs typeface="American Typewriter"/>
              </a:rPr>
              <a:t> ago (</a:t>
            </a:r>
            <a:r>
              <a:rPr lang="en-US" sz="2300" i="1" dirty="0" smtClean="0">
                <a:latin typeface="American Typewriter"/>
                <a:cs typeface="American Typewriter"/>
              </a:rPr>
              <a:t>highlands)</a:t>
            </a:r>
            <a:endParaRPr lang="en-US" sz="2300" dirty="0" smtClean="0">
              <a:latin typeface="American Typewriter"/>
              <a:cs typeface="American Typewriter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300" dirty="0" smtClean="0">
                <a:latin typeface="American Typewriter"/>
                <a:cs typeface="American Typewriter"/>
              </a:rPr>
              <a:t>Volcanic: lava flows filled basins caused by impacts (~3 billion </a:t>
            </a:r>
            <a:r>
              <a:rPr lang="en-US" sz="2300" dirty="0" err="1" smtClean="0">
                <a:latin typeface="American Typewriter"/>
                <a:cs typeface="American Typewriter"/>
              </a:rPr>
              <a:t>yrs</a:t>
            </a:r>
            <a:r>
              <a:rPr lang="en-US" sz="2300" dirty="0" smtClean="0">
                <a:latin typeface="American Typewriter"/>
                <a:cs typeface="American Typewriter"/>
              </a:rPr>
              <a:t> ago) creating </a:t>
            </a:r>
            <a:r>
              <a:rPr lang="en-US" sz="2300" i="1" dirty="0" err="1" smtClean="0">
                <a:latin typeface="American Typewriter"/>
                <a:cs typeface="American Typewriter"/>
              </a:rPr>
              <a:t>maria</a:t>
            </a:r>
            <a:endParaRPr lang="en-US" sz="2300" i="1" dirty="0" smtClean="0">
              <a:latin typeface="American Typewriter"/>
              <a:cs typeface="American Typewriter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300" dirty="0" smtClean="0">
                <a:latin typeface="American Typewriter"/>
                <a:cs typeface="American Typewriter"/>
              </a:rPr>
              <a:t>Inactive: </a:t>
            </a:r>
            <a:r>
              <a:rPr lang="en-US" sz="2300" dirty="0" err="1" smtClean="0">
                <a:latin typeface="American Typewriter"/>
                <a:cs typeface="American Typewriter"/>
              </a:rPr>
              <a:t>geoglocially</a:t>
            </a:r>
            <a:r>
              <a:rPr lang="en-US" sz="2300" dirty="0" smtClean="0">
                <a:latin typeface="American Typewriter"/>
                <a:cs typeface="American Typewriter"/>
              </a:rPr>
              <a:t> dead for last 3 billion </a:t>
            </a:r>
            <a:r>
              <a:rPr lang="en-US" sz="2300" dirty="0" err="1" smtClean="0">
                <a:latin typeface="American Typewriter"/>
                <a:cs typeface="American Typewriter"/>
              </a:rPr>
              <a:t>yrs</a:t>
            </a:r>
            <a:r>
              <a:rPr lang="en-US" sz="2300" dirty="0" smtClean="0">
                <a:latin typeface="American Typewriter"/>
                <a:cs typeface="American Typewriter"/>
              </a:rPr>
              <a:t> (core solidified)</a:t>
            </a:r>
            <a:endParaRPr lang="en-US" sz="2300" dirty="0">
              <a:latin typeface="American Typewriter"/>
              <a:cs typeface="American Typewrit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976" y="1417638"/>
            <a:ext cx="4584024" cy="447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7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               Earth vs. Moon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037" y="1417638"/>
            <a:ext cx="6364032" cy="523983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825655" y="6276321"/>
            <a:ext cx="3055563" cy="294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21642" y="4323347"/>
            <a:ext cx="1965158" cy="294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94358" y="6268685"/>
            <a:ext cx="1336843" cy="38768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04007" y="4251269"/>
            <a:ext cx="1061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t>3,475 km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62542" y="6268685"/>
            <a:ext cx="106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58ED5"/>
                </a:solidFill>
                <a:latin typeface="Arial Narrow"/>
                <a:cs typeface="Arial Narrow"/>
              </a:rPr>
              <a:t>12,756 km</a:t>
            </a:r>
            <a:endParaRPr lang="en-US" dirty="0">
              <a:solidFill>
                <a:srgbClr val="558ED5"/>
              </a:solidFill>
              <a:latin typeface="Arial Narrow"/>
              <a:cs typeface="Arial Narro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" y="21462"/>
            <a:ext cx="255303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merican Typewriter"/>
                <a:cs typeface="American Typewriter"/>
              </a:rPr>
              <a:t>Earth has 1 natural satellite</a:t>
            </a:r>
            <a:r>
              <a:rPr lang="en-US" sz="2000" dirty="0" smtClean="0">
                <a:latin typeface="American Typewriter"/>
                <a:cs typeface="American Typewriter"/>
                <a:sym typeface="Wingdings"/>
              </a:rPr>
              <a:t> the Moon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merican Typewriter"/>
                <a:cs typeface="American Typewriter"/>
                <a:sym typeface="Wingdings"/>
              </a:rPr>
              <a:t>No specific name other than Moon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merican Typewriter"/>
                <a:cs typeface="American Typewriter"/>
                <a:sym typeface="Wingdings"/>
              </a:rPr>
              <a:t>Unusual because of size in comparison to parent planet (Earth)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merican Typewriter"/>
                <a:cs typeface="American Typewriter"/>
                <a:sym typeface="Wingdings"/>
              </a:rPr>
              <a:t>Density is 3.3 X that of water (= to mantle rocks on E)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merican Typewriter"/>
                <a:cs typeface="American Typewriter"/>
                <a:sym typeface="Wingdings"/>
              </a:rPr>
              <a:t>M core= small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merican Typewriter"/>
                <a:cs typeface="American Typewriter"/>
                <a:sym typeface="Wingdings"/>
              </a:rPr>
              <a:t>E density is 5.5 X that of water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merican Typewriter"/>
                <a:cs typeface="American Typewriter"/>
              </a:rPr>
              <a:t>Gravity 1/6</a:t>
            </a:r>
            <a:r>
              <a:rPr lang="en-US" sz="2000" baseline="30000" dirty="0" smtClean="0">
                <a:latin typeface="American Typewriter"/>
                <a:cs typeface="American Typewriter"/>
              </a:rPr>
              <a:t>th</a:t>
            </a:r>
            <a:r>
              <a:rPr lang="en-US" sz="2000" dirty="0" smtClean="0">
                <a:latin typeface="American Typewriter"/>
                <a:cs typeface="American Typewriter"/>
              </a:rPr>
              <a:t> of 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merican Typewriter"/>
                <a:cs typeface="American Typewriter"/>
              </a:rPr>
              <a:t>150 </a:t>
            </a:r>
            <a:r>
              <a:rPr lang="en-US" dirty="0" err="1" smtClean="0">
                <a:latin typeface="American Typewriter"/>
                <a:cs typeface="American Typewriter"/>
              </a:rPr>
              <a:t>lb</a:t>
            </a:r>
            <a:r>
              <a:rPr lang="en-US" dirty="0" smtClean="0">
                <a:latin typeface="American Typewriter"/>
                <a:cs typeface="American Typewriter"/>
              </a:rPr>
              <a:t> = 25 </a:t>
            </a:r>
            <a:r>
              <a:rPr lang="en-US" dirty="0" err="1" smtClean="0">
                <a:latin typeface="American Typewriter"/>
                <a:cs typeface="American Typewriter"/>
              </a:rPr>
              <a:t>lb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965" y="3202802"/>
            <a:ext cx="1903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Moon is ~1/4</a:t>
            </a:r>
            <a:r>
              <a:rPr lang="en-US" baseline="300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the size of Earth!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21642" y="2655641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~238,000 miles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88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Earth’s Tides &amp; The Moon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143" y="1285056"/>
            <a:ext cx="5328764" cy="23979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679" y="3683000"/>
            <a:ext cx="75311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075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A Trip Inside the Moon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1417638"/>
            <a:ext cx="6362700" cy="508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528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947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American Typewriter"/>
                <a:cs typeface="American Typewriter"/>
              </a:rPr>
              <a:t>Apollo Missions	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2005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American Typewriter"/>
                <a:cs typeface="American Typewriter"/>
              </a:rPr>
              <a:t>Most of Moon information gathered from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American Typewriter"/>
                <a:cs typeface="American Typewriter"/>
              </a:rPr>
              <a:t> </a:t>
            </a:r>
            <a:r>
              <a:rPr lang="en-US" sz="2400" dirty="0" smtClean="0">
                <a:latin typeface="American Typewriter"/>
                <a:cs typeface="American Typewriter"/>
              </a:rPr>
              <a:t>   Apollo missions (6 landed on Moon’s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American Typewriter"/>
                <a:cs typeface="American Typewriter"/>
              </a:rPr>
              <a:t> </a:t>
            </a:r>
            <a:r>
              <a:rPr lang="en-US" sz="2400" dirty="0" smtClean="0">
                <a:latin typeface="American Typewriter"/>
                <a:cs typeface="American Typewriter"/>
              </a:rPr>
              <a:t>   surface 1969-1972).</a:t>
            </a: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sz="2400" dirty="0" smtClean="0">
                <a:latin typeface="American Typewriter"/>
                <a:cs typeface="American Typewriter"/>
                <a:hlinkClick r:id="rId2"/>
              </a:rPr>
              <a:t>CBS News Coverage Apollo 11</a:t>
            </a:r>
            <a:endParaRPr lang="en-US" sz="2400" dirty="0" smtClean="0">
              <a:latin typeface="American Typewriter"/>
              <a:cs typeface="American Typewri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34987"/>
            <a:ext cx="9144000" cy="35230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0526" y="106947"/>
            <a:ext cx="2458387" cy="322803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89138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American Typewriter"/>
                <a:cs typeface="American Typewriter"/>
              </a:rPr>
              <a:t>Space </a:t>
            </a:r>
            <a:r>
              <a:rPr lang="en-US" sz="4800" dirty="0" smtClean="0">
                <a:latin typeface="American Typewriter"/>
                <a:cs typeface="American Typewriter"/>
              </a:rPr>
              <a:t>Race</a:t>
            </a:r>
            <a:br>
              <a:rPr lang="en-US" sz="4800" dirty="0" smtClean="0">
                <a:latin typeface="American Typewriter"/>
                <a:cs typeface="American Typewriter"/>
              </a:rPr>
            </a:br>
            <a:r>
              <a:rPr lang="en-US" sz="4800" dirty="0" smtClean="0">
                <a:latin typeface="American Typewriter"/>
                <a:cs typeface="American Typewriter"/>
              </a:rPr>
              <a:t>1955-1972</a:t>
            </a:r>
            <a:endParaRPr lang="en-US" sz="4800" dirty="0">
              <a:latin typeface="American Typewriter"/>
              <a:cs typeface="American Typewri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54403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04392" y="274638"/>
            <a:ext cx="408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merican Typewriter"/>
                <a:cs typeface="American Typewriter"/>
                <a:hlinkClick r:id="rId3"/>
              </a:rPr>
              <a:t>What was the space race?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merican Typewriter"/>
                <a:cs typeface="American Typewriter"/>
                <a:hlinkClick r:id="rId3"/>
              </a:rPr>
              <a:t>Who won the space race?</a:t>
            </a:r>
            <a:endParaRPr lang="en-US" sz="2000" dirty="0" smtClean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304151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174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American Typewriter"/>
                <a:cs typeface="American Typewriter"/>
              </a:rPr>
              <a:t>Surface of the Moon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4863"/>
            <a:ext cx="6505154" cy="5913137"/>
          </a:xfrm>
        </p:spPr>
        <p:txBody>
          <a:bodyPr>
            <a:normAutofit lnSpcReduction="10000"/>
          </a:bodyPr>
          <a:lstStyle/>
          <a:p>
            <a:r>
              <a:rPr lang="en-US" sz="2000" u="sng" dirty="0" smtClean="0">
                <a:latin typeface="American Typewriter"/>
                <a:cs typeface="American Typewriter"/>
              </a:rPr>
              <a:t>Craters</a:t>
            </a:r>
            <a:r>
              <a:rPr lang="en-US" sz="2000" dirty="0" smtClean="0">
                <a:latin typeface="American Typewriter"/>
                <a:cs typeface="American Typewriter"/>
              </a:rPr>
              <a:t>: round depressions</a:t>
            </a:r>
          </a:p>
          <a:p>
            <a:pPr lvl="1"/>
            <a:r>
              <a:rPr lang="en-US" sz="1800" dirty="0" smtClean="0">
                <a:latin typeface="American Typewriter"/>
                <a:cs typeface="American Typewriter"/>
              </a:rPr>
              <a:t>Produced by impact of rapidly moving debris</a:t>
            </a:r>
          </a:p>
          <a:p>
            <a:pPr lvl="1"/>
            <a:r>
              <a:rPr lang="en-US" sz="1800" dirty="0" smtClean="0">
                <a:latin typeface="American Typewriter"/>
                <a:cs typeface="American Typewriter"/>
              </a:rPr>
              <a:t>Many craters present due to lack of </a:t>
            </a:r>
            <a:r>
              <a:rPr lang="en-US" sz="1800" dirty="0" smtClean="0">
                <a:solidFill>
                  <a:srgbClr val="000000"/>
                </a:solidFill>
                <a:latin typeface="American Typewriter"/>
                <a:cs typeface="American Typewriter"/>
              </a:rPr>
              <a:t>atmosphere &amp; no tectonic activity</a:t>
            </a:r>
          </a:p>
          <a:p>
            <a:pPr lvl="1"/>
            <a:r>
              <a:rPr lang="en-US" sz="1800" b="1" u="sng" dirty="0" smtClean="0">
                <a:solidFill>
                  <a:schemeClr val="accent4">
                    <a:lumMod val="75000"/>
                  </a:schemeClr>
                </a:solidFill>
                <a:latin typeface="American Typewriter"/>
                <a:cs typeface="American Typewriter"/>
              </a:rPr>
              <a:t>Rays</a:t>
            </a:r>
            <a:r>
              <a:rPr lang="en-US" sz="1800" dirty="0" smtClean="0">
                <a:latin typeface="American Typewriter"/>
                <a:cs typeface="American Typewriter"/>
              </a:rPr>
              <a:t>: “splash” marks (dust) radiated from crater on impact (like sun “rays”)</a:t>
            </a:r>
          </a:p>
          <a:p>
            <a:r>
              <a:rPr lang="en-US" sz="2000" u="sng" dirty="0" smtClean="0">
                <a:latin typeface="American Typewriter"/>
                <a:cs typeface="American Typewriter"/>
              </a:rPr>
              <a:t>Highlands</a:t>
            </a:r>
            <a:r>
              <a:rPr lang="en-US" sz="2000" dirty="0" smtClean="0">
                <a:latin typeface="American Typewriter"/>
                <a:cs typeface="American Typewriter"/>
              </a:rPr>
              <a:t>: densely pitted, light-colored areas (mountain-like)</a:t>
            </a:r>
          </a:p>
          <a:p>
            <a:pPr lvl="1"/>
            <a:r>
              <a:rPr lang="en-US" sz="1800" dirty="0" smtClean="0">
                <a:latin typeface="American Typewriter"/>
                <a:cs typeface="American Typewriter"/>
              </a:rPr>
              <a:t>Highest peaks ~8 km (1 km shorter than Mt. Everest)</a:t>
            </a:r>
          </a:p>
          <a:p>
            <a:r>
              <a:rPr lang="en-US" sz="2000" u="sng" dirty="0">
                <a:latin typeface="American Typewriter"/>
                <a:cs typeface="American Typewriter"/>
              </a:rPr>
              <a:t>M</a:t>
            </a:r>
            <a:r>
              <a:rPr lang="en-US" sz="2000" u="sng" dirty="0" smtClean="0">
                <a:latin typeface="American Typewriter"/>
                <a:cs typeface="American Typewriter"/>
              </a:rPr>
              <a:t>aria</a:t>
            </a:r>
            <a:r>
              <a:rPr lang="en-US" sz="2000" dirty="0" smtClean="0">
                <a:latin typeface="American Typewriter"/>
                <a:cs typeface="American Typewriter"/>
              </a:rPr>
              <a:t>: dark, relatively smooth areas made of basaltic lava (singular mare </a:t>
            </a:r>
            <a:r>
              <a:rPr lang="en-US" sz="2000" i="1" dirty="0" err="1" smtClean="0">
                <a:latin typeface="American Typewriter"/>
                <a:cs typeface="American Typewriter"/>
              </a:rPr>
              <a:t>latin</a:t>
            </a:r>
            <a:r>
              <a:rPr lang="en-US" sz="2000" i="1" dirty="0" smtClean="0">
                <a:latin typeface="American Typewriter"/>
                <a:cs typeface="American Typewriter"/>
              </a:rPr>
              <a:t> for sea</a:t>
            </a:r>
            <a:r>
              <a:rPr lang="en-US" sz="2000" dirty="0" smtClean="0">
                <a:latin typeface="American Typewriter"/>
                <a:cs typeface="American Typewriter"/>
              </a:rPr>
              <a:t>)</a:t>
            </a:r>
            <a:endParaRPr lang="en-US" sz="2000" i="1" dirty="0" smtClean="0">
              <a:latin typeface="American Typewriter"/>
              <a:cs typeface="American Typewriter"/>
            </a:endParaRPr>
          </a:p>
          <a:p>
            <a:pPr lvl="1"/>
            <a:r>
              <a:rPr lang="en-US" sz="1800" dirty="0" smtClean="0">
                <a:latin typeface="American Typewriter"/>
                <a:cs typeface="American Typewriter"/>
              </a:rPr>
              <a:t>Originated from asteroids punctured surface</a:t>
            </a:r>
            <a:r>
              <a:rPr lang="en-US" sz="1800" dirty="0" smtClean="0">
                <a:latin typeface="American Typewriter"/>
                <a:cs typeface="American Typewriter"/>
                <a:sym typeface="Wingdings"/>
              </a:rPr>
              <a:t> magma slowly seeped from below surface</a:t>
            </a:r>
          </a:p>
          <a:p>
            <a:pPr lvl="1"/>
            <a:r>
              <a:rPr lang="en-US" sz="1800" b="1" u="sng" dirty="0" err="1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  <a:sym typeface="Wingdings"/>
              </a:rPr>
              <a:t>Rilles</a:t>
            </a:r>
            <a:r>
              <a:rPr lang="en-US" sz="1800" dirty="0" smtClean="0">
                <a:latin typeface="American Typewriter"/>
                <a:cs typeface="American Typewriter"/>
                <a:sym typeface="Wingdings"/>
              </a:rPr>
              <a:t>: long channels that were once filled with ancient lava flows (</a:t>
            </a:r>
            <a:r>
              <a:rPr lang="en-US" sz="1800" dirty="0">
                <a:latin typeface="American Typewriter"/>
                <a:cs typeface="American Typewriter"/>
              </a:rPr>
              <a:t>collapsed lava tubes [like a hose with no H</a:t>
            </a:r>
            <a:r>
              <a:rPr lang="en-US" sz="1800" baseline="-25000" dirty="0">
                <a:latin typeface="American Typewriter"/>
                <a:cs typeface="American Typewriter"/>
              </a:rPr>
              <a:t>2</a:t>
            </a:r>
            <a:r>
              <a:rPr lang="en-US" sz="1800" dirty="0">
                <a:latin typeface="American Typewriter"/>
                <a:cs typeface="American Typewriter"/>
              </a:rPr>
              <a:t>O flowing</a:t>
            </a:r>
            <a:r>
              <a:rPr lang="en-US" sz="1800" dirty="0" smtClean="0">
                <a:latin typeface="American Typewriter"/>
                <a:cs typeface="American Typewriter"/>
              </a:rPr>
              <a:t>])</a:t>
            </a:r>
            <a:endParaRPr lang="en-US" sz="1800" b="1" u="sng" dirty="0" smtClean="0">
              <a:latin typeface="American Typewriter"/>
              <a:cs typeface="American Typewriter"/>
            </a:endParaRPr>
          </a:p>
          <a:p>
            <a:r>
              <a:rPr lang="en-US" sz="2000" u="sng" dirty="0" smtClean="0">
                <a:latin typeface="American Typewriter"/>
                <a:cs typeface="American Typewriter"/>
              </a:rPr>
              <a:t>Regolith</a:t>
            </a:r>
            <a:r>
              <a:rPr lang="en-US" sz="2000" dirty="0" smtClean="0">
                <a:latin typeface="American Typewriter"/>
                <a:cs typeface="American Typewriter"/>
              </a:rPr>
              <a:t>: soil-like layer on surface; gray debris/dust from impact; ~3 m thick</a:t>
            </a:r>
            <a:endParaRPr lang="en-US" sz="2000" dirty="0">
              <a:latin typeface="American Typewriter"/>
              <a:cs typeface="American Typewriter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1" b="2449"/>
          <a:stretch/>
        </p:blipFill>
        <p:spPr bwMode="auto">
          <a:xfrm>
            <a:off x="6505154" y="-4175"/>
            <a:ext cx="2638846" cy="461618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874" y="4612013"/>
            <a:ext cx="2933126" cy="224598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135290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What does the surface of the Moon look like?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2" b="6474"/>
          <a:stretch/>
        </p:blipFill>
        <p:spPr bwMode="auto">
          <a:xfrm>
            <a:off x="0" y="1626403"/>
            <a:ext cx="9143999" cy="5231597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6428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Principle</a:t>
            </a:r>
            <a:r>
              <a:rPr lang="en-US" dirty="0" smtClean="0"/>
              <a:t> of Cross-Cutting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211644" y="1128981"/>
            <a:ext cx="8932356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merican Typewriter"/>
                <a:cs typeface="American Typewriter"/>
              </a:rPr>
              <a:t>Why must have the rays (rayed craters) formed after the </a:t>
            </a:r>
            <a:r>
              <a:rPr lang="en-US" dirty="0" err="1">
                <a:latin typeface="American Typewriter"/>
                <a:cs typeface="American Typewriter"/>
              </a:rPr>
              <a:t>maria</a:t>
            </a:r>
            <a:r>
              <a:rPr lang="en-US" dirty="0">
                <a:latin typeface="American Typewriter"/>
                <a:cs typeface="American Typewriter"/>
              </a:rPr>
              <a:t> &amp; rayless craters?</a:t>
            </a:r>
          </a:p>
          <a:p>
            <a:r>
              <a:rPr lang="en-US" dirty="0">
                <a:latin typeface="American Typewriter"/>
                <a:cs typeface="American Typewriter"/>
              </a:rPr>
              <a:t>T</a:t>
            </a:r>
            <a:r>
              <a:rPr lang="en-US" dirty="0" smtClean="0">
                <a:latin typeface="American Typewriter"/>
                <a:cs typeface="American Typewriter"/>
              </a:rPr>
              <a:t>hey </a:t>
            </a:r>
            <a:r>
              <a:rPr lang="en-US" b="1" u="sng" dirty="0">
                <a:latin typeface="American Typewriter"/>
                <a:cs typeface="American Typewriter"/>
              </a:rPr>
              <a:t>cross-cut</a:t>
            </a:r>
            <a:r>
              <a:rPr lang="en-US" dirty="0">
                <a:latin typeface="American Typewriter"/>
                <a:cs typeface="American Typewriter"/>
              </a:rPr>
              <a:t> </a:t>
            </a:r>
            <a:r>
              <a:rPr lang="en-US" dirty="0" smtClean="0">
                <a:latin typeface="American Typewriter"/>
                <a:cs typeface="American Typewriter"/>
              </a:rPr>
              <a:t>them!</a:t>
            </a:r>
            <a:endParaRPr lang="en-US" dirty="0">
              <a:latin typeface="American Typewriter"/>
              <a:cs typeface="American Typewriter"/>
            </a:endParaRPr>
          </a:p>
          <a:p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644" y="3052158"/>
            <a:ext cx="4038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latin typeface="American Typewriter"/>
                <a:cs typeface="American Typewriter"/>
              </a:rPr>
              <a:t>O</a:t>
            </a:r>
            <a:r>
              <a:rPr lang="en-US" sz="2400" dirty="0" smtClean="0">
                <a:latin typeface="American Typewriter"/>
                <a:cs typeface="American Typewriter"/>
              </a:rPr>
              <a:t>lder cross is cut by younger; the one cutting is younger than the one being cut</a:t>
            </a:r>
          </a:p>
          <a:p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1644" y="4675486"/>
            <a:ext cx="411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merican Typewriter"/>
                <a:cs typeface="American Typewriter"/>
              </a:rPr>
              <a:t>  Rock A (cutting) is   </a:t>
            </a:r>
          </a:p>
          <a:p>
            <a:r>
              <a:rPr lang="en-US" sz="2400" dirty="0">
                <a:latin typeface="American Typewriter"/>
                <a:cs typeface="American Typewriter"/>
              </a:rPr>
              <a:t> </a:t>
            </a:r>
            <a:r>
              <a:rPr lang="en-US" sz="2400" dirty="0" smtClean="0">
                <a:latin typeface="American Typewriter"/>
                <a:cs typeface="American Typewriter"/>
              </a:rPr>
              <a:t>   younger than Rock B  </a:t>
            </a:r>
          </a:p>
          <a:p>
            <a:r>
              <a:rPr lang="en-US" sz="2400" dirty="0">
                <a:latin typeface="American Typewriter"/>
                <a:cs typeface="American Typewriter"/>
              </a:rPr>
              <a:t> </a:t>
            </a:r>
            <a:r>
              <a:rPr lang="en-US" sz="2400" dirty="0" smtClean="0">
                <a:latin typeface="American Typewriter"/>
                <a:cs typeface="American Typewriter"/>
              </a:rPr>
              <a:t>  (being cut)</a:t>
            </a:r>
          </a:p>
          <a:p>
            <a:endParaRPr lang="en-US" sz="2400" dirty="0" smtClean="0">
              <a:latin typeface="American Typewriter"/>
              <a:cs typeface="American Typewriter"/>
            </a:endParaRPr>
          </a:p>
        </p:txBody>
      </p:sp>
      <p:pic>
        <p:nvPicPr>
          <p:cNvPr id="7" name="Picture 2" descr="http://academic.brooklyn.cuny.edu/geology/leveson/core/topics/time/graphics/crosscut.gif"/>
          <p:cNvPicPr>
            <a:picLocks noChangeAspect="1" noChangeArrowheads="1"/>
          </p:cNvPicPr>
          <p:nvPr/>
        </p:nvPicPr>
        <p:blipFill>
          <a:blip r:embed="rId2" cstate="print"/>
          <a:srcRect b="38462"/>
          <a:stretch>
            <a:fillRect/>
          </a:stretch>
        </p:blipFill>
        <p:spPr bwMode="auto">
          <a:xfrm>
            <a:off x="5079466" y="2309253"/>
            <a:ext cx="3607334" cy="45487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632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7378</TotalTime>
  <Words>533</Words>
  <Application>Microsoft Macintosh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Chapter 22 Section 3 Earth’s Moon</vt:lpstr>
      <vt:lpstr>               Earth vs. Moon</vt:lpstr>
      <vt:lpstr>Earth’s Tides &amp; The Moon</vt:lpstr>
      <vt:lpstr>A Trip Inside the Moon</vt:lpstr>
      <vt:lpstr>Apollo Missions </vt:lpstr>
      <vt:lpstr>Space Race 1955-1972</vt:lpstr>
      <vt:lpstr>Surface of the Moon</vt:lpstr>
      <vt:lpstr>What does the surface of the Moon look like?</vt:lpstr>
      <vt:lpstr>Principle of Cross-Cutting</vt:lpstr>
      <vt:lpstr>Moon’s First Birthday</vt:lpstr>
      <vt:lpstr>Impact Theory</vt:lpstr>
      <vt:lpstr>Timeline of Moon’s Life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boisse</dc:creator>
  <cp:lastModifiedBy>Jillian Boisse</cp:lastModifiedBy>
  <cp:revision>22</cp:revision>
  <dcterms:created xsi:type="dcterms:W3CDTF">2013-12-12T18:43:04Z</dcterms:created>
  <dcterms:modified xsi:type="dcterms:W3CDTF">2015-09-29T13:48:52Z</dcterms:modified>
</cp:coreProperties>
</file>